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4" r:id="rId9"/>
    <p:sldId id="270" r:id="rId10"/>
    <p:sldId id="271" r:id="rId11"/>
    <p:sldId id="263" r:id="rId12"/>
    <p:sldId id="265" r:id="rId13"/>
    <p:sldId id="266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2627-7875-4DF8-B40E-D00432CDF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97094-2EB0-4E89-B1B1-B13C0455D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FCED-3D28-4406-9516-D331A1D3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A4CD2-9918-4702-AB9B-746B8986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09642-7481-4DD2-92C4-2B5A29A2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5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2046-3237-4B6B-B3CB-E35338F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083DF-9132-4748-9A2C-70F2AA680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883A9-C096-446F-9B6A-39E56A01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2EDC1-4994-490C-92D1-4FE0220B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EE393-B4EB-41E4-B2D6-D463A6CE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8201A-2F0B-4D68-87A5-739C34F75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F7041-D46C-44ED-8298-28ABDD0C2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ED85-1C8F-4A9D-BCA3-9426E58E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F168C-B6B2-46D7-8329-2D7EE9C3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1C25B-0A01-4AF2-838F-E8BE2EB2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6CA6-DC5A-46CE-ACF6-4BAC953E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5BDF-2ABE-44A3-BE15-DBB002475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339D3-ED6F-4C25-B511-4EEFEF36F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9670-34FA-4D45-A5AD-5DFD6DCF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E7B6F-7541-4C2D-A7C1-C2411A39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0FA4-06B5-43AA-8D46-E3A1E20D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D74F8-210C-45F7-8F65-78D48AAB8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940BB-A70D-471F-9FAD-51FDEF18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A4B9A-CE53-48E4-AC35-BA80E8F7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DF0D-BCFC-495D-93F3-494E4210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EC58-D457-47C2-9ECD-F3CAFB2A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B101F-6C21-484B-828D-18D2CC6BA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BF86-F61E-4BCC-B271-6ED0154A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479D2-0136-4AEC-AC9A-1D42CB0B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72691-7D57-4ED6-8522-17521CC6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1C6A0-5873-4AC1-BE03-CB4AE73A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3393-F665-4243-9B4C-92FFB3EA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BA2E-DD6F-4588-A64D-C6774BF92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926F4-975D-4E01-A792-FE87D365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E3FAE-AB66-4570-8DBF-390A577A7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8B140-B437-489F-A74B-8F1707868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8662B-E90A-4340-8DF2-F50DE60C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691C5-1A27-49F1-8C6B-87ED17D1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10795-B8DA-4141-9DBD-2C5510EA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5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96BE-CF3F-4002-8E73-E822E847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A371D-04EE-4C4D-9005-52D7BFD2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8A5AE-2ED8-4B18-AA34-8377E7E9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92398-E60D-46D7-B040-864987E3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A2B98-B0C8-45F3-A4C0-14864AFA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04627-813A-450B-9B94-0A9D3C77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06BB7-FD01-40DB-9300-F2FCF7EA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5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9E4D-14E8-479F-A49C-026E4EFE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BC2D-8C05-43D6-82D3-D5A334730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5F166-920D-43F9-9EE0-DEC04E44A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69789-BF9C-4149-B446-01C91258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61A0-DE9C-42A9-A894-2EBBC40E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C385-7A7F-4F1E-B209-0CF54E0E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0220-9D62-454F-BC72-1990F2F4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A6FA6-A908-405A-A121-ED4451C66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40B1B-B0AD-4551-8EA2-09DB67C92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8173-3A7D-450E-B8A2-6E4CEAA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3F70-B334-45A9-9DAA-A3397F8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E038-FCD3-43D6-B314-B7B1C14C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9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7BA3A-F1A2-42A1-BB00-321017AF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ABE4-96F2-42C9-9D53-79CE1AF28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6B902-CF26-47F5-AD8B-7D5462C2F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E5CA9-FD90-4210-9552-72EAA0EC2F3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0A82E-E8BE-475B-8696-F5680F3EC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0233-E762-4F80-ADB4-7ECF52BDF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E3864-7F4D-4CB0-BBEC-41D619FA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35-010-9351-x" TargetMode="External"/><Relationship Id="rId2" Type="http://schemas.openxmlformats.org/officeDocument/2006/relationships/hyperlink" Target="https://ar5iv.labs.arxiv.org/html/1505.045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B9780128157398000110" TargetMode="External"/><Relationship Id="rId4" Type="http://schemas.openxmlformats.org/officeDocument/2006/relationships/hyperlink" Target="https://ieeexplore.ieee.org/stamp/stamp.jsp?tp=&amp;arnumber=55969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ishnuparayilshibu/a-curated-list-of-image-deblurring-datase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632-B554-4F7C-A960-14332A25B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deblurring using 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68F6F-EB96-4BAD-A462-43E93D3BA4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Pratyay Dutta, Aditya Gambhir</a:t>
            </a:r>
          </a:p>
        </p:txBody>
      </p:sp>
    </p:spTree>
    <p:extLst>
      <p:ext uri="{BB962C8B-B14F-4D97-AF65-F5344CB8AC3E}">
        <p14:creationId xmlns:p14="http://schemas.microsoft.com/office/powerpoint/2010/main" val="172616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6763-3856-4AB8-A783-6D50AC00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evaluation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0CB0-B2E3-4855-9D74-0CB28FFF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70326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MSE</a:t>
            </a:r>
            <a:r>
              <a:rPr lang="en-US" dirty="0"/>
              <a:t> = The mean squared loss calculating the pixel wise L2 loss</a:t>
            </a:r>
          </a:p>
          <a:p>
            <a:r>
              <a:rPr lang="en-US" b="1" dirty="0"/>
              <a:t>PSNR (Peak Signal to Noise ratio) </a:t>
            </a:r>
            <a:r>
              <a:rPr lang="en-US" dirty="0"/>
              <a:t>=  measures the ratio between the maximum possible power of a signal and the power of corrupting noise</a:t>
            </a:r>
          </a:p>
          <a:p>
            <a:r>
              <a:rPr lang="en-US" b="1" dirty="0"/>
              <a:t>SSIM</a:t>
            </a:r>
            <a:r>
              <a:rPr lang="en-US" dirty="0"/>
              <a:t> = evaluates the perceived quality of digital images and videos by comparing changes in structural information, luminance, and contrast between an original and a reconstructed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50735-9E65-45EF-96E5-EB83A9B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319" y="2891552"/>
            <a:ext cx="3115110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5095B-85CE-4E6C-A8B1-44DD68C5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68" y="4547111"/>
            <a:ext cx="3699898" cy="9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C1AA-C227-435C-A4FC-06ABD4CC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496B-8636-4A68-AC87-637F5E79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11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give our test results on the ‘</a:t>
            </a:r>
            <a:r>
              <a:rPr lang="en-US" sz="2400" b="1" dirty="0"/>
              <a:t>test’ split of the datasets</a:t>
            </a:r>
            <a:r>
              <a:rPr lang="en-US" sz="2400" dirty="0"/>
              <a:t>. The images from the test split has not been used for training at all </a:t>
            </a:r>
            <a:r>
              <a:rPr lang="en-US" sz="2400" dirty="0" err="1"/>
              <a:t>i.e</a:t>
            </a:r>
            <a:r>
              <a:rPr lang="en-US" sz="2400" dirty="0"/>
              <a:t> the model has not seen the test images before.</a:t>
            </a:r>
          </a:p>
          <a:p>
            <a:r>
              <a:rPr lang="en-US" sz="2400" dirty="0"/>
              <a:t>A good value of PSNR is around 30</a:t>
            </a:r>
          </a:p>
          <a:p>
            <a:r>
              <a:rPr lang="en-US" sz="2400" dirty="0"/>
              <a:t>A good value of SSIM is anything more than 92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EF9AFC-0092-4811-83BC-7D7D265B3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10620"/>
              </p:ext>
            </p:extLst>
          </p:nvPr>
        </p:nvGraphicFramePr>
        <p:xfrm>
          <a:off x="5986773" y="1539472"/>
          <a:ext cx="5480540" cy="4318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0135">
                  <a:extLst>
                    <a:ext uri="{9D8B030D-6E8A-4147-A177-3AD203B41FA5}">
                      <a16:colId xmlns:a16="http://schemas.microsoft.com/office/drawing/2014/main" val="2587538549"/>
                    </a:ext>
                  </a:extLst>
                </a:gridCol>
                <a:gridCol w="1370135">
                  <a:extLst>
                    <a:ext uri="{9D8B030D-6E8A-4147-A177-3AD203B41FA5}">
                      <a16:colId xmlns:a16="http://schemas.microsoft.com/office/drawing/2014/main" val="3036670511"/>
                    </a:ext>
                  </a:extLst>
                </a:gridCol>
                <a:gridCol w="1370135">
                  <a:extLst>
                    <a:ext uri="{9D8B030D-6E8A-4147-A177-3AD203B41FA5}">
                      <a16:colId xmlns:a16="http://schemas.microsoft.com/office/drawing/2014/main" val="4274458824"/>
                    </a:ext>
                  </a:extLst>
                </a:gridCol>
                <a:gridCol w="1370135">
                  <a:extLst>
                    <a:ext uri="{9D8B030D-6E8A-4147-A177-3AD203B41FA5}">
                      <a16:colId xmlns:a16="http://schemas.microsoft.com/office/drawing/2014/main" val="3815742633"/>
                    </a:ext>
                  </a:extLst>
                </a:gridCol>
              </a:tblGrid>
              <a:tr h="851117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851295"/>
                  </a:ext>
                </a:extLst>
              </a:tr>
              <a:tr h="851117">
                <a:tc>
                  <a:txBody>
                    <a:bodyPr/>
                    <a:lstStyle/>
                    <a:p>
                      <a:r>
                        <a:rPr lang="en-US" dirty="0" err="1"/>
                        <a:t>CelebA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19.9094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604170"/>
                  </a:ext>
                </a:extLst>
              </a:tr>
              <a:tr h="851117">
                <a:tc>
                  <a:txBody>
                    <a:bodyPr/>
                    <a:lstStyle/>
                    <a:p>
                      <a:r>
                        <a:rPr lang="en-US" dirty="0"/>
                        <a:t>GoPro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23.7087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87949"/>
                  </a:ext>
                </a:extLst>
              </a:tr>
              <a:tr h="851117">
                <a:tc>
                  <a:txBody>
                    <a:bodyPr/>
                    <a:lstStyle/>
                    <a:p>
                      <a:r>
                        <a:rPr lang="en-US" dirty="0" err="1"/>
                        <a:t>TextOcr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702442"/>
                  </a:ext>
                </a:extLst>
              </a:tr>
              <a:tr h="851117">
                <a:tc>
                  <a:txBody>
                    <a:bodyPr/>
                    <a:lstStyle/>
                    <a:p>
                      <a:r>
                        <a:rPr lang="en-US" dirty="0"/>
                        <a:t>Helen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27.1433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0.8933</a:t>
                      </a:r>
                    </a:p>
                    <a:p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11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23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B9D0-CC97-44A6-9227-12E4AB51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A60F-543E-4D3B-812F-930E0CA7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0323" cy="4351338"/>
          </a:xfrm>
        </p:spPr>
        <p:txBody>
          <a:bodyPr/>
          <a:lstStyle/>
          <a:p>
            <a:r>
              <a:rPr lang="en-US" dirty="0"/>
              <a:t>This slide shows some predictions we have ran using our model that we have trained.</a:t>
            </a:r>
          </a:p>
          <a:p>
            <a:r>
              <a:rPr lang="en-US" dirty="0"/>
              <a:t>We see that although the model fails to remove the entire noise, it </a:t>
            </a:r>
            <a:r>
              <a:rPr lang="en-US" b="1" dirty="0"/>
              <a:t>removes some noise </a:t>
            </a:r>
            <a:r>
              <a:rPr lang="en-US" dirty="0"/>
              <a:t>and outputs a coherent picture.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5B85-4723-4FA6-8DF7-5F5D478C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57" y="1793725"/>
            <a:ext cx="1160570" cy="142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B813B-AF68-47D6-9E53-0B36ADA9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18" y="1793725"/>
            <a:ext cx="1160570" cy="1422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0C687-E19D-43E7-82B5-E3424D2C3C0E}"/>
              </a:ext>
            </a:extLst>
          </p:cNvPr>
          <p:cNvSpPr txBox="1"/>
          <p:nvPr/>
        </p:nvSpPr>
        <p:spPr>
          <a:xfrm>
            <a:off x="6753041" y="1500554"/>
            <a:ext cx="137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9E58B-C45B-4BFE-B513-A53BAF3B54D8}"/>
              </a:ext>
            </a:extLst>
          </p:cNvPr>
          <p:cNvSpPr txBox="1"/>
          <p:nvPr/>
        </p:nvSpPr>
        <p:spPr>
          <a:xfrm>
            <a:off x="9707257" y="1456293"/>
            <a:ext cx="21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D0BD60-8F74-4FA6-B409-3F4505B4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97" y="3318804"/>
            <a:ext cx="2520411" cy="1422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04FE4-ABD4-48B8-9610-7443EC112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276" y="3298840"/>
            <a:ext cx="2510009" cy="146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0620D9-5252-443E-952A-73188977E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50" y="4843883"/>
            <a:ext cx="2262503" cy="16813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B4E9BC-0B8C-49AC-A49D-552EDE907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9331" y="4860328"/>
            <a:ext cx="2173897" cy="1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2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430E-F962-4295-8843-BA7F93AD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6E327-263C-4BD9-AD26-E27DE7B8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136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Photography Enhancement</a:t>
            </a:r>
            <a:r>
              <a:rPr lang="en-US" sz="2000" dirty="0"/>
              <a:t>: Improving the quality of photos taken in low light conditions, or with shaky hands, by reducing blur and restoring details.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64C76-F44E-4FEC-AF93-51FD62DC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74" y="1304004"/>
            <a:ext cx="2378145" cy="2378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337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430E-F962-4295-8843-BA7F93AD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6E327-263C-4BD9-AD26-E27DE7B8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136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Photography Enhancement</a:t>
            </a:r>
            <a:r>
              <a:rPr lang="en-US" sz="2000" dirty="0"/>
              <a:t>: Improving the quality of photos taken in low light conditions, or with shaky hands, by reducing blur and restoring details.</a:t>
            </a:r>
          </a:p>
          <a:p>
            <a:endParaRPr lang="en-US" sz="2000" dirty="0"/>
          </a:p>
          <a:p>
            <a:r>
              <a:rPr lang="en-US" sz="2000" b="1" dirty="0"/>
              <a:t>Medical Imaging</a:t>
            </a:r>
            <a:r>
              <a:rPr lang="en-US" sz="2000" dirty="0"/>
              <a:t>: Enhancing images obtained from MRI, CT scans, or X-rays to help in more accurate diagnosis and analysis by reducing motion artifacts or blurring effects.</a:t>
            </a:r>
          </a:p>
          <a:p>
            <a:endParaRPr lang="en-US" sz="2000" dirty="0"/>
          </a:p>
          <a:p>
            <a:r>
              <a:rPr lang="en-US" sz="2000" b="1" dirty="0"/>
              <a:t>Astronomical Imaging</a:t>
            </a:r>
            <a:r>
              <a:rPr lang="en-US" sz="2000" dirty="0"/>
              <a:t>: Improving the clarity of images captured by telescopes, which may be blurred due to atmospheric turbulence, to better study celestial bodies and phenomena.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64C76-F44E-4FEC-AF93-51FD62DC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74" y="1304004"/>
            <a:ext cx="2378145" cy="2378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30418-CE02-428B-A514-E129CC599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74" y="3798818"/>
            <a:ext cx="2378145" cy="2378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63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21E0-8DD5-4005-8D6A-FAD19D60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C246-E042-4C14-A9DD-593F912A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U-Net: Convolutional Networks for Biomedical Image Segmentation</a:t>
            </a:r>
            <a:endParaRPr lang="en-US" dirty="0"/>
          </a:p>
          <a:p>
            <a:r>
              <a:rPr lang="en-US" dirty="0">
                <a:hlinkClick r:id="rId3"/>
              </a:rPr>
              <a:t>The accuracy of PSNR in predicting video quality for different video scenes and frame rates</a:t>
            </a:r>
            <a:endParaRPr lang="en-US" dirty="0"/>
          </a:p>
          <a:p>
            <a:r>
              <a:rPr lang="en-US" dirty="0">
                <a:hlinkClick r:id="rId4"/>
              </a:rPr>
              <a:t>Image quality metrics: PSNR vs SSIM</a:t>
            </a:r>
            <a:endParaRPr lang="en-US" dirty="0"/>
          </a:p>
          <a:p>
            <a:r>
              <a:rPr lang="en-US" dirty="0">
                <a:hlinkClick r:id="rId5"/>
              </a:rPr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F4CA-5680-45BC-9A8D-ED737E34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6060-EE97-4854-BD4B-8A647BB4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7593" cy="663946"/>
          </a:xfrm>
        </p:spPr>
        <p:txBody>
          <a:bodyPr/>
          <a:lstStyle/>
          <a:p>
            <a:r>
              <a:rPr lang="en-US" dirty="0"/>
              <a:t>We have a blurred image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46A4111-B4AC-48AF-B16C-03733EC127DE}"/>
              </a:ext>
            </a:extLst>
          </p:cNvPr>
          <p:cNvSpPr/>
          <p:nvPr/>
        </p:nvSpPr>
        <p:spPr>
          <a:xfrm>
            <a:off x="5720006" y="2082429"/>
            <a:ext cx="2009010" cy="3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06A09-7213-48B4-9B6F-7BF1D017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28" y="1314732"/>
            <a:ext cx="2072213" cy="25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F4CA-5680-45BC-9A8D-ED737E34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6060-EE97-4854-BD4B-8A647BB4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7593" cy="663946"/>
          </a:xfrm>
        </p:spPr>
        <p:txBody>
          <a:bodyPr/>
          <a:lstStyle/>
          <a:p>
            <a:r>
              <a:rPr lang="en-US" dirty="0"/>
              <a:t>We have a blurred image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46A4111-B4AC-48AF-B16C-03733EC127DE}"/>
              </a:ext>
            </a:extLst>
          </p:cNvPr>
          <p:cNvSpPr/>
          <p:nvPr/>
        </p:nvSpPr>
        <p:spPr>
          <a:xfrm>
            <a:off x="5720006" y="2082429"/>
            <a:ext cx="2009010" cy="3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4A4C03-58D9-45CE-8FF2-065363E7F4A5}"/>
              </a:ext>
            </a:extLst>
          </p:cNvPr>
          <p:cNvSpPr txBox="1">
            <a:spLocks/>
          </p:cNvSpPr>
          <p:nvPr/>
        </p:nvSpPr>
        <p:spPr>
          <a:xfrm>
            <a:off x="1031759" y="4862501"/>
            <a:ext cx="4127593" cy="663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want to get a sharp image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EF8E2F2-DB2E-4A59-9CFD-3ACB8AEF6FF2}"/>
              </a:ext>
            </a:extLst>
          </p:cNvPr>
          <p:cNvSpPr/>
          <p:nvPr/>
        </p:nvSpPr>
        <p:spPr>
          <a:xfrm>
            <a:off x="5553145" y="4887449"/>
            <a:ext cx="2009010" cy="30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115776-72D6-43F5-AB46-AEAE967C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28" y="1314732"/>
            <a:ext cx="1744291" cy="2113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05AD2E-B7D5-45B7-AAD4-0B2B94EA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28" y="3991970"/>
            <a:ext cx="1744291" cy="21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C7B8-29B4-486C-A34E-48E7CEA4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8373-455D-41D7-8257-D6AB44DF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388" cy="4351338"/>
          </a:xfrm>
        </p:spPr>
        <p:txBody>
          <a:bodyPr/>
          <a:lstStyle/>
          <a:p>
            <a:r>
              <a:rPr lang="en-US" dirty="0"/>
              <a:t>Autoencoders are feature learning models.</a:t>
            </a:r>
          </a:p>
          <a:p>
            <a:pPr lvl="1"/>
            <a:r>
              <a:rPr lang="en-US" dirty="0"/>
              <a:t>It encodes an input to a </a:t>
            </a:r>
            <a:r>
              <a:rPr lang="en-US" b="1" dirty="0"/>
              <a:t>lower dimensional space</a:t>
            </a:r>
            <a:r>
              <a:rPr lang="en-US" dirty="0"/>
              <a:t> thereby adding noise to it</a:t>
            </a:r>
          </a:p>
          <a:p>
            <a:pPr lvl="1"/>
            <a:r>
              <a:rPr lang="en-US" dirty="0"/>
              <a:t>We </a:t>
            </a:r>
            <a:r>
              <a:rPr lang="en-US" b="1" dirty="0"/>
              <a:t>decode that encoding </a:t>
            </a:r>
            <a:r>
              <a:rPr lang="en-US" dirty="0"/>
              <a:t>using the complementing algorithms and get back a reconstructed image. </a:t>
            </a:r>
          </a:p>
        </p:txBody>
      </p:sp>
      <p:pic>
        <p:nvPicPr>
          <p:cNvPr id="1026" name="Picture 2" descr="Schema of Autoencoder architecture | Download Scientific Diagram">
            <a:extLst>
              <a:ext uri="{FF2B5EF4-FFF2-40B4-BE49-F238E27FC236}">
                <a16:creationId xmlns:a16="http://schemas.microsoft.com/office/drawing/2014/main" id="{02FA298D-91F9-44D0-B458-C65A2472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39" y="1936670"/>
            <a:ext cx="4552761" cy="25819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1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CEC-88BB-49F6-B5DB-B1B5655B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85562-76AA-4521-8493-BA6FA6ADF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6233" cy="4351338"/>
          </a:xfrm>
        </p:spPr>
        <p:txBody>
          <a:bodyPr/>
          <a:lstStyle/>
          <a:p>
            <a:r>
              <a:rPr lang="en-US" dirty="0"/>
              <a:t>We use an </a:t>
            </a:r>
            <a:r>
              <a:rPr lang="en-US" b="1" dirty="0"/>
              <a:t>autoencoder model </a:t>
            </a:r>
            <a:r>
              <a:rPr lang="en-US" dirty="0"/>
              <a:t>to reconstruct sharp images from blurry images.</a:t>
            </a:r>
          </a:p>
          <a:p>
            <a:r>
              <a:rPr lang="en-US" dirty="0"/>
              <a:t>The loss function = MSE loss</a:t>
            </a:r>
          </a:p>
          <a:p>
            <a:pPr lvl="1"/>
            <a:r>
              <a:rPr lang="en-US" dirty="0"/>
              <a:t>The loss function calculates the </a:t>
            </a:r>
            <a:r>
              <a:rPr lang="en-US" b="1" dirty="0"/>
              <a:t>pixel wise MSE loss</a:t>
            </a:r>
            <a:r>
              <a:rPr lang="en-US" dirty="0"/>
              <a:t> of the reconstructed image and the ground truth image.</a:t>
            </a:r>
          </a:p>
          <a:p>
            <a:pPr lvl="1"/>
            <a:r>
              <a:rPr lang="en-US" dirty="0"/>
              <a:t>Optimizer = We do backpropagation using Adam optimizer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0185A-C87C-4779-A774-7D6BA5EB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1710580"/>
            <a:ext cx="5735876" cy="3638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62491-A83B-423A-8744-5D23E72EAAFA}"/>
              </a:ext>
            </a:extLst>
          </p:cNvPr>
          <p:cNvSpPr txBox="1"/>
          <p:nvPr/>
        </p:nvSpPr>
        <p:spPr>
          <a:xfrm>
            <a:off x="5999584" y="5530632"/>
            <a:ext cx="542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architecture of the autoencoder containing 4 convolutional and deconvolutional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400501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AAF5-8ACD-4C0A-858F-1E2A6408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7BE7-75CA-4385-B004-EB9C3490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539" cy="4351338"/>
          </a:xfrm>
        </p:spPr>
        <p:txBody>
          <a:bodyPr/>
          <a:lstStyle/>
          <a:p>
            <a:r>
              <a:rPr lang="en-US" dirty="0"/>
              <a:t>We train our model on </a:t>
            </a:r>
            <a:r>
              <a:rPr lang="en-US" dirty="0">
                <a:hlinkClick r:id="rId2"/>
              </a:rPr>
              <a:t>this</a:t>
            </a:r>
            <a:r>
              <a:rPr lang="en-US" dirty="0"/>
              <a:t> dataset.</a:t>
            </a:r>
          </a:p>
          <a:p>
            <a:r>
              <a:rPr lang="en-US" dirty="0"/>
              <a:t>We do incremental learning. We train it on:</a:t>
            </a:r>
          </a:p>
          <a:p>
            <a:pPr lvl="1"/>
            <a:r>
              <a:rPr lang="en-US" dirty="0" err="1"/>
              <a:t>CelebA</a:t>
            </a:r>
            <a:endParaRPr lang="en-US" dirty="0"/>
          </a:p>
          <a:p>
            <a:pPr lvl="1"/>
            <a:r>
              <a:rPr lang="en-US" dirty="0"/>
              <a:t>HIDE</a:t>
            </a:r>
          </a:p>
          <a:p>
            <a:pPr lvl="1"/>
            <a:r>
              <a:rPr lang="en-US" dirty="0" err="1"/>
              <a:t>Wideface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0337-017D-467C-A813-F52B5D15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and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8F015-138D-4F06-A1D6-29B1E6FF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1269" cy="4351338"/>
          </a:xfrm>
        </p:spPr>
        <p:txBody>
          <a:bodyPr/>
          <a:lstStyle/>
          <a:p>
            <a:r>
              <a:rPr lang="en-US" dirty="0"/>
              <a:t>Architecture used : </a:t>
            </a:r>
            <a:r>
              <a:rPr lang="en-US" b="1" dirty="0"/>
              <a:t>Classic Encoder Decoder architecture</a:t>
            </a:r>
          </a:p>
          <a:p>
            <a:r>
              <a:rPr lang="en-US" dirty="0"/>
              <a:t>Hyperparameters:</a:t>
            </a:r>
          </a:p>
          <a:p>
            <a:pPr lvl="1"/>
            <a:r>
              <a:rPr lang="en-US" dirty="0"/>
              <a:t>Learning rate = 0.001</a:t>
            </a:r>
          </a:p>
          <a:p>
            <a:pPr lvl="1"/>
            <a:r>
              <a:rPr lang="en-US" dirty="0"/>
              <a:t>Epochs = 20</a:t>
            </a:r>
          </a:p>
          <a:p>
            <a:pPr lvl="1"/>
            <a:r>
              <a:rPr lang="en-US" dirty="0"/>
              <a:t>Kernel size of convolution = 3</a:t>
            </a:r>
          </a:p>
        </p:txBody>
      </p:sp>
      <p:pic>
        <p:nvPicPr>
          <p:cNvPr id="2050" name="Picture 2" descr="Machines | Free Full-Text | Research of U-Net-Based CNN Architectures for  Metal Surface Defect Detection">
            <a:extLst>
              <a:ext uri="{FF2B5EF4-FFF2-40B4-BE49-F238E27FC236}">
                <a16:creationId xmlns:a16="http://schemas.microsoft.com/office/drawing/2014/main" id="{0D032A0B-98F2-47F6-A91C-2944371D2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96" y="2103392"/>
            <a:ext cx="52387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75752-6316-4E8B-8766-8B229F3411CB}"/>
              </a:ext>
            </a:extLst>
          </p:cNvPr>
          <p:cNvSpPr txBox="1"/>
          <p:nvPr/>
        </p:nvSpPr>
        <p:spPr>
          <a:xfrm>
            <a:off x="5845628" y="5621694"/>
            <a:ext cx="571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Illustration of a classic encoder decoder architecture. Our model has lesser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398729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6763-3856-4AB8-A783-6D50AC00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evaluation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0CB0-B2E3-4855-9D74-0CB28FFF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70326" cy="4351338"/>
          </a:xfrm>
        </p:spPr>
        <p:txBody>
          <a:bodyPr>
            <a:normAutofit/>
          </a:bodyPr>
          <a:lstStyle/>
          <a:p>
            <a:r>
              <a:rPr lang="en-US" b="1" dirty="0"/>
              <a:t>MSE</a:t>
            </a:r>
            <a:r>
              <a:rPr lang="en-US" dirty="0"/>
              <a:t> = The mean squared loss calculating the pixel wise L2 loss</a:t>
            </a:r>
          </a:p>
        </p:txBody>
      </p:sp>
    </p:spTree>
    <p:extLst>
      <p:ext uri="{BB962C8B-B14F-4D97-AF65-F5344CB8AC3E}">
        <p14:creationId xmlns:p14="http://schemas.microsoft.com/office/powerpoint/2010/main" val="377760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6763-3856-4AB8-A783-6D50AC00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evaluation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0CB0-B2E3-4855-9D74-0CB28FFF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70326" cy="4351338"/>
          </a:xfrm>
        </p:spPr>
        <p:txBody>
          <a:bodyPr>
            <a:normAutofit/>
          </a:bodyPr>
          <a:lstStyle/>
          <a:p>
            <a:r>
              <a:rPr lang="en-US" b="1" dirty="0"/>
              <a:t>MSE</a:t>
            </a:r>
            <a:r>
              <a:rPr lang="en-US" dirty="0"/>
              <a:t> = The mean squared loss calculating the pixel wise L2 loss</a:t>
            </a:r>
          </a:p>
          <a:p>
            <a:r>
              <a:rPr lang="en-US" b="1" dirty="0"/>
              <a:t>PSNR (Peak Signal to Noise ratio) </a:t>
            </a:r>
            <a:r>
              <a:rPr lang="en-US" dirty="0"/>
              <a:t>=  measures the ratio between the maximum possible power of a signal and the power of corrupting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50735-9E65-45EF-96E5-EB83A9B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319" y="2891552"/>
            <a:ext cx="311511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</TotalTime>
  <Words>602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Image deblurring using autoencoders</vt:lpstr>
      <vt:lpstr>Problem</vt:lpstr>
      <vt:lpstr>Problem</vt:lpstr>
      <vt:lpstr>Motivation for solution</vt:lpstr>
      <vt:lpstr>Algorithm</vt:lpstr>
      <vt:lpstr>Datasets used</vt:lpstr>
      <vt:lpstr>Model architecture and hyperparameters</vt:lpstr>
      <vt:lpstr>Metrics for evaluation on test set</vt:lpstr>
      <vt:lpstr>Metrics for evaluation on test set</vt:lpstr>
      <vt:lpstr>Metrics for evaluation on test set</vt:lpstr>
      <vt:lpstr>Results – Testing</vt:lpstr>
      <vt:lpstr>Predictions and demonstration</vt:lpstr>
      <vt:lpstr>Real life applications</vt:lpstr>
      <vt:lpstr>Real life applications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deblurring using autoencoders</dc:title>
  <dc:creator>Pratyay Dutta</dc:creator>
  <cp:lastModifiedBy>Pratyay Dutta</cp:lastModifiedBy>
  <cp:revision>18</cp:revision>
  <dcterms:created xsi:type="dcterms:W3CDTF">2024-03-14T19:46:55Z</dcterms:created>
  <dcterms:modified xsi:type="dcterms:W3CDTF">2024-03-16T04:38:48Z</dcterms:modified>
</cp:coreProperties>
</file>